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3200400" cy="18288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  <p:bold r:id="rId9"/>
    </p:embeddedFont>
  </p:embeddedFontLst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242" autoAdjust="0"/>
  </p:normalViewPr>
  <p:slideViewPr>
    <p:cSldViewPr>
      <p:cViewPr varScale="1">
        <p:scale>
          <a:sx n="229" d="100"/>
          <a:sy n="229" d="100"/>
        </p:scale>
        <p:origin x="149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g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76266"/>
            <a:ext cx="1054290" cy="1552534"/>
            <a:chOff x="0" y="0"/>
            <a:chExt cx="1561911" cy="2300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1911" cy="2300051"/>
            </a:xfrm>
            <a:custGeom>
              <a:avLst/>
              <a:gdLst/>
              <a:ahLst/>
              <a:cxnLst/>
              <a:rect l="l" t="t" r="r" b="b"/>
              <a:pathLst>
                <a:path w="1561911" h="2300051">
                  <a:moveTo>
                    <a:pt x="0" y="0"/>
                  </a:moveTo>
                  <a:lnTo>
                    <a:pt x="1561911" y="0"/>
                  </a:lnTo>
                  <a:lnTo>
                    <a:pt x="1561911" y="2300051"/>
                  </a:lnTo>
                  <a:lnTo>
                    <a:pt x="0" y="2300051"/>
                  </a:lnTo>
                  <a:close/>
                </a:path>
              </a:pathLst>
            </a:custGeom>
            <a:solidFill>
              <a:srgbClr val="60C44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61911" cy="2309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419"/>
                </a:lnSpc>
              </a:pPr>
              <a:endParaRPr kern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0966" y="276266"/>
            <a:ext cx="1058468" cy="1552534"/>
            <a:chOff x="0" y="0"/>
            <a:chExt cx="1568100" cy="23000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8100" cy="2300051"/>
            </a:xfrm>
            <a:custGeom>
              <a:avLst/>
              <a:gdLst/>
              <a:ahLst/>
              <a:cxnLst/>
              <a:rect l="l" t="t" r="r" b="b"/>
              <a:pathLst>
                <a:path w="1568100" h="2300051">
                  <a:moveTo>
                    <a:pt x="0" y="0"/>
                  </a:moveTo>
                  <a:lnTo>
                    <a:pt x="1568100" y="0"/>
                  </a:lnTo>
                  <a:lnTo>
                    <a:pt x="1568100" y="2300051"/>
                  </a:lnTo>
                  <a:lnTo>
                    <a:pt x="0" y="2300051"/>
                  </a:lnTo>
                  <a:close/>
                </a:path>
              </a:pathLst>
            </a:custGeom>
            <a:solidFill>
              <a:srgbClr val="F58B2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568100" cy="2309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419"/>
                </a:lnSpc>
              </a:pPr>
              <a:endParaRPr kern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46110" y="276266"/>
            <a:ext cx="1054290" cy="1552534"/>
            <a:chOff x="0" y="0"/>
            <a:chExt cx="1561911" cy="23000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61911" cy="2300051"/>
            </a:xfrm>
            <a:custGeom>
              <a:avLst/>
              <a:gdLst/>
              <a:ahLst/>
              <a:cxnLst/>
              <a:rect l="l" t="t" r="r" b="b"/>
              <a:pathLst>
                <a:path w="1561911" h="2300051">
                  <a:moveTo>
                    <a:pt x="0" y="0"/>
                  </a:moveTo>
                  <a:lnTo>
                    <a:pt x="1561911" y="0"/>
                  </a:lnTo>
                  <a:lnTo>
                    <a:pt x="1561911" y="2300051"/>
                  </a:lnTo>
                  <a:lnTo>
                    <a:pt x="0" y="2300051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561911" cy="2309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419"/>
                </a:lnSpc>
              </a:pPr>
              <a:endParaRPr kern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3200400" cy="493783"/>
            <a:chOff x="0" y="0"/>
            <a:chExt cx="4741333" cy="7315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741333" cy="731530"/>
            </a:xfrm>
            <a:custGeom>
              <a:avLst/>
              <a:gdLst/>
              <a:ahLst/>
              <a:cxnLst/>
              <a:rect l="l" t="t" r="r" b="b"/>
              <a:pathLst>
                <a:path w="4741333" h="731530">
                  <a:moveTo>
                    <a:pt x="0" y="0"/>
                  </a:moveTo>
                  <a:lnTo>
                    <a:pt x="4741333" y="0"/>
                  </a:lnTo>
                  <a:lnTo>
                    <a:pt x="4741333" y="731530"/>
                  </a:lnTo>
                  <a:lnTo>
                    <a:pt x="0" y="7315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4741333" cy="741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419"/>
                </a:lnSpc>
                <a:spcBef>
                  <a:spcPct val="0"/>
                </a:spcBef>
              </a:pPr>
              <a:endParaRPr kern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15043" cy="345967"/>
          </a:xfrm>
          <a:custGeom>
            <a:avLst/>
            <a:gdLst/>
            <a:ahLst/>
            <a:cxnLst/>
            <a:rect l="l" t="t" r="r" b="b"/>
            <a:pathLst>
              <a:path w="415043" h="345967">
                <a:moveTo>
                  <a:pt x="0" y="0"/>
                </a:moveTo>
                <a:lnTo>
                  <a:pt x="415043" y="0"/>
                </a:lnTo>
                <a:lnTo>
                  <a:pt x="415043" y="345967"/>
                </a:lnTo>
                <a:lnTo>
                  <a:pt x="0" y="345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192894" y="0"/>
            <a:ext cx="1007506" cy="299133"/>
          </a:xfrm>
          <a:custGeom>
            <a:avLst/>
            <a:gdLst/>
            <a:ahLst/>
            <a:cxnLst/>
            <a:rect l="l" t="t" r="r" b="b"/>
            <a:pathLst>
              <a:path w="1007506" h="299133">
                <a:moveTo>
                  <a:pt x="0" y="0"/>
                </a:moveTo>
                <a:lnTo>
                  <a:pt x="1007506" y="0"/>
                </a:lnTo>
                <a:lnTo>
                  <a:pt x="1007506" y="299133"/>
                </a:lnTo>
                <a:lnTo>
                  <a:pt x="0" y="2991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10" r="-4580" b="-5345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92932" y="582180"/>
            <a:ext cx="3014536" cy="1094220"/>
            <a:chOff x="0" y="0"/>
            <a:chExt cx="4465979" cy="162106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465979" cy="1621067"/>
            </a:xfrm>
            <a:custGeom>
              <a:avLst/>
              <a:gdLst/>
              <a:ahLst/>
              <a:cxnLst/>
              <a:rect l="l" t="t" r="r" b="b"/>
              <a:pathLst>
                <a:path w="4465979" h="1621067">
                  <a:moveTo>
                    <a:pt x="23114" y="0"/>
                  </a:moveTo>
                  <a:lnTo>
                    <a:pt x="4442866" y="0"/>
                  </a:lnTo>
                  <a:cubicBezTo>
                    <a:pt x="4455631" y="0"/>
                    <a:pt x="4465979" y="10348"/>
                    <a:pt x="4465979" y="23114"/>
                  </a:cubicBezTo>
                  <a:lnTo>
                    <a:pt x="4465979" y="1597953"/>
                  </a:lnTo>
                  <a:cubicBezTo>
                    <a:pt x="4465979" y="1604083"/>
                    <a:pt x="4463544" y="1609962"/>
                    <a:pt x="4459210" y="1614297"/>
                  </a:cubicBezTo>
                  <a:cubicBezTo>
                    <a:pt x="4454875" y="1618632"/>
                    <a:pt x="4448996" y="1621067"/>
                    <a:pt x="4442866" y="1621067"/>
                  </a:cubicBezTo>
                  <a:lnTo>
                    <a:pt x="23114" y="1621067"/>
                  </a:lnTo>
                  <a:cubicBezTo>
                    <a:pt x="16984" y="1621067"/>
                    <a:pt x="11105" y="1618632"/>
                    <a:pt x="6770" y="1614297"/>
                  </a:cubicBezTo>
                  <a:cubicBezTo>
                    <a:pt x="2435" y="1609962"/>
                    <a:pt x="0" y="1604083"/>
                    <a:pt x="0" y="1597953"/>
                  </a:cubicBezTo>
                  <a:lnTo>
                    <a:pt x="0" y="23114"/>
                  </a:lnTo>
                  <a:cubicBezTo>
                    <a:pt x="0" y="16984"/>
                    <a:pt x="2435" y="11105"/>
                    <a:pt x="6770" y="6770"/>
                  </a:cubicBezTo>
                  <a:cubicBezTo>
                    <a:pt x="11105" y="2435"/>
                    <a:pt x="16984" y="0"/>
                    <a:pt x="2311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4465979" cy="1630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419"/>
                </a:lnSpc>
              </a:pPr>
              <a:endParaRPr kern="0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68753" y="276266"/>
            <a:ext cx="205477" cy="205477"/>
          </a:xfrm>
          <a:custGeom>
            <a:avLst/>
            <a:gdLst/>
            <a:ahLst/>
            <a:cxnLst/>
            <a:rect l="l" t="t" r="r" b="b"/>
            <a:pathLst>
              <a:path w="205477" h="205477">
                <a:moveTo>
                  <a:pt x="0" y="0"/>
                </a:moveTo>
                <a:lnTo>
                  <a:pt x="205477" y="0"/>
                </a:lnTo>
                <a:lnTo>
                  <a:pt x="205477" y="205477"/>
                </a:lnTo>
                <a:lnTo>
                  <a:pt x="0" y="205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0" y="270558"/>
            <a:ext cx="320040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1400"/>
              </a:lnSpc>
            </a:pPr>
            <a:r>
              <a:rPr lang="ga" sz="1000" kern="0" dirty="0">
                <a:solidFill>
                  <a:srgbClr val="000000"/>
                </a:solidFill>
                <a:latin typeface="Canva Sans Bold"/>
              </a:rPr>
              <a:t>Beolíne SOS d'Othair Ailse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5762" y="609055"/>
            <a:ext cx="2722355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260"/>
              </a:lnSpc>
            </a:pPr>
            <a:r>
              <a:rPr lang="ga" sz="900" b="1" kern="0" dirty="0">
                <a:solidFill>
                  <a:srgbClr val="000000"/>
                </a:solidFill>
                <a:latin typeface="+mj-lt"/>
              </a:rPr>
              <a:t>Ainm an Teagmhálaí: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5762" y="758057"/>
            <a:ext cx="2722355" cy="13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080"/>
              </a:lnSpc>
            </a:pPr>
            <a:r>
              <a:rPr lang="ga" sz="900" kern="0" dirty="0">
                <a:solidFill>
                  <a:srgbClr val="000000"/>
                </a:solidFill>
                <a:latin typeface="+mj-lt"/>
              </a:rPr>
              <a:t>Luan-Aoine 8am go 4pm, cuir glao ar: XXX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5762" y="1094280"/>
            <a:ext cx="2868877" cy="27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080"/>
              </a:lnSpc>
            </a:pPr>
            <a:r>
              <a:rPr lang="ga" sz="900" kern="0" dirty="0">
                <a:solidFill>
                  <a:srgbClr val="000000"/>
                </a:solidFill>
                <a:latin typeface="+mj-lt"/>
              </a:rPr>
              <a:t>I ndiaidh 4pm/an deireadh seachtaine/laethanta saoire bainc, cuir glao ar: YYY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5201" y="1454329"/>
            <a:ext cx="2809999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754"/>
              </a:lnSpc>
            </a:pPr>
            <a:r>
              <a:rPr lang="ga" sz="754" kern="0" dirty="0">
                <a:solidFill>
                  <a:srgbClr val="000000"/>
                </a:solidFill>
                <a:latin typeface="+mj-lt"/>
              </a:rPr>
              <a:t>Tabhair </a:t>
            </a:r>
            <a:r>
              <a:rPr lang="ga" sz="754" b="1" kern="0" dirty="0">
                <a:solidFill>
                  <a:srgbClr val="000000"/>
                </a:solidFill>
                <a:latin typeface="+mj-lt"/>
              </a:rPr>
              <a:t>GACH</a:t>
            </a:r>
            <a:r>
              <a:rPr lang="ga" sz="754" kern="0" dirty="0">
                <a:solidFill>
                  <a:srgbClr val="000000"/>
                </a:solidFill>
                <a:latin typeface="+mj-lt"/>
              </a:rPr>
              <a:t> cógas leat chuig an ospidéal agus taispeáin an foláireamh sin do gach soláthraí cúraim sláinte.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64487" y="1665097"/>
            <a:ext cx="101753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251"/>
              </a:lnSpc>
            </a:pPr>
            <a:endParaRPr kern="0" dirty="0"/>
          </a:p>
          <a:p>
            <a:pPr algn="ctr" rtl="0">
              <a:lnSpc>
                <a:spcPts val="812"/>
              </a:lnSpc>
            </a:pPr>
            <a:r>
              <a:rPr lang="ga" sz="580" kern="0">
                <a:solidFill>
                  <a:srgbClr val="FFFFFF"/>
                </a:solidFill>
                <a:latin typeface="Canva Sans Bold"/>
              </a:rPr>
              <a:t>NI-AOS-002: 4/03/24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00400" cy="276266"/>
            <a:chOff x="0" y="0"/>
            <a:chExt cx="4741333" cy="4092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41333" cy="409282"/>
            </a:xfrm>
            <a:custGeom>
              <a:avLst/>
              <a:gdLst/>
              <a:ahLst/>
              <a:cxnLst/>
              <a:rect l="l" t="t" r="r" b="b"/>
              <a:pathLst>
                <a:path w="4741333" h="409282">
                  <a:moveTo>
                    <a:pt x="0" y="0"/>
                  </a:moveTo>
                  <a:lnTo>
                    <a:pt x="4741333" y="0"/>
                  </a:lnTo>
                  <a:lnTo>
                    <a:pt x="4741333" y="409282"/>
                  </a:lnTo>
                  <a:lnTo>
                    <a:pt x="0" y="4092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741333" cy="4188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419"/>
                </a:lnSpc>
                <a:spcBef>
                  <a:spcPct val="0"/>
                </a:spcBef>
              </a:pPr>
              <a:endParaRPr kern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29774" y="27312"/>
            <a:ext cx="227909" cy="221641"/>
          </a:xfrm>
          <a:custGeom>
            <a:avLst/>
            <a:gdLst/>
            <a:ahLst/>
            <a:cxnLst/>
            <a:rect l="l" t="t" r="r" b="b"/>
            <a:pathLst>
              <a:path w="227909" h="221641">
                <a:moveTo>
                  <a:pt x="0" y="0"/>
                </a:moveTo>
                <a:lnTo>
                  <a:pt x="227909" y="0"/>
                </a:lnTo>
                <a:lnTo>
                  <a:pt x="227909" y="221642"/>
                </a:lnTo>
                <a:lnTo>
                  <a:pt x="0" y="221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0128" y="41445"/>
            <a:ext cx="2609850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ga" sz="700" kern="0" dirty="0">
                <a:solidFill>
                  <a:srgbClr val="000000"/>
                </a:solidFill>
                <a:latin typeface="Canva Sans Bold"/>
              </a:rPr>
              <a:t>Foláireamh: Tá Cóireálacha Sistéamacha Frithailse </a:t>
            </a:r>
            <a:br>
              <a:rPr lang="ga" sz="700" kern="0" dirty="0">
                <a:solidFill>
                  <a:srgbClr val="000000"/>
                </a:solidFill>
                <a:latin typeface="Canva Sans Bold"/>
              </a:rPr>
            </a:br>
            <a:r>
              <a:rPr lang="ga" sz="700" kern="0" dirty="0">
                <a:solidFill>
                  <a:srgbClr val="000000"/>
                </a:solidFill>
                <a:latin typeface="Canva Sans Bold"/>
              </a:rPr>
              <a:t>á bhfáil ag an duine seo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146110" y="276266"/>
            <a:ext cx="1054290" cy="1552534"/>
            <a:chOff x="0" y="0"/>
            <a:chExt cx="1561911" cy="23000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61911" cy="2300051"/>
            </a:xfrm>
            <a:custGeom>
              <a:avLst/>
              <a:gdLst/>
              <a:ahLst/>
              <a:cxnLst/>
              <a:rect l="l" t="t" r="r" b="b"/>
              <a:pathLst>
                <a:path w="1561911" h="2300051">
                  <a:moveTo>
                    <a:pt x="0" y="0"/>
                  </a:moveTo>
                  <a:lnTo>
                    <a:pt x="1561911" y="0"/>
                  </a:lnTo>
                  <a:lnTo>
                    <a:pt x="1561911" y="2300051"/>
                  </a:lnTo>
                  <a:lnTo>
                    <a:pt x="0" y="2300051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561911" cy="2309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419"/>
                </a:lnSpc>
              </a:pPr>
              <a:endParaRPr kern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68278" y="357051"/>
            <a:ext cx="983903" cy="1419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734"/>
              </a:lnSpc>
            </a:pPr>
            <a:r>
              <a:rPr lang="ga" sz="550" kern="0" dirty="0">
                <a:solidFill>
                  <a:srgbClr val="000000"/>
                </a:solidFill>
                <a:latin typeface="Canva Sans Bold"/>
              </a:rPr>
              <a:t>Cuir glao ar 999/112 láithreach sna cásanna seo </a:t>
            </a:r>
            <a:br>
              <a:rPr lang="ga" sz="550" kern="0" dirty="0">
                <a:solidFill>
                  <a:srgbClr val="000000"/>
                </a:solidFill>
                <a:latin typeface="Canva Sans Bold"/>
              </a:rPr>
            </a:br>
            <a:r>
              <a:rPr lang="ga" sz="550" kern="0" dirty="0">
                <a:solidFill>
                  <a:srgbClr val="000000"/>
                </a:solidFill>
                <a:latin typeface="Canva Sans Bold"/>
              </a:rPr>
              <a:t>a leanas: </a:t>
            </a:r>
          </a:p>
          <a:p>
            <a:pPr algn="ctr" rtl="0">
              <a:lnSpc>
                <a:spcPts val="334"/>
              </a:lnSpc>
            </a:pPr>
            <a:endParaRPr lang="en-US" sz="550" kern="0" dirty="0">
              <a:solidFill>
                <a:srgbClr val="000000"/>
              </a:solidFill>
              <a:latin typeface="Canva Sans Bold"/>
            </a:endParaRPr>
          </a:p>
          <a:p>
            <a:pPr marL="158479" lvl="1" indent="-79240" rtl="0">
              <a:lnSpc>
                <a:spcPts val="734"/>
              </a:lnSpc>
              <a:buFont typeface="Arial"/>
              <a:buChar char="•"/>
            </a:pPr>
            <a:r>
              <a:rPr lang="ga" sz="550" kern="0" dirty="0">
                <a:solidFill>
                  <a:srgbClr val="000000"/>
                </a:solidFill>
                <a:latin typeface="Canva Sans Bold"/>
              </a:rPr>
              <a:t>Éiríonn tú tinn go tobann e.g. pian sa chliabhrach, deacracht ag análú, cailliúint cumhachta sna géaga.</a:t>
            </a:r>
          </a:p>
          <a:p>
            <a:pPr rtl="0">
              <a:lnSpc>
                <a:spcPts val="734"/>
              </a:lnSpc>
            </a:pPr>
            <a:endParaRPr lang="en-US" sz="550" kern="0" dirty="0">
              <a:solidFill>
                <a:srgbClr val="000000"/>
              </a:solidFill>
              <a:latin typeface="Canva Sans Bold"/>
            </a:endParaRPr>
          </a:p>
          <a:p>
            <a:pPr algn="ctr" rtl="0">
              <a:lnSpc>
                <a:spcPts val="734"/>
              </a:lnSpc>
            </a:pPr>
            <a:r>
              <a:rPr lang="ga" sz="550" kern="0" dirty="0">
                <a:solidFill>
                  <a:srgbClr val="000000"/>
                </a:solidFill>
                <a:latin typeface="Canva Sans Bold"/>
              </a:rPr>
              <a:t>Cuir glao ar an mBEOLÍNE SOS sna cásanna seo </a:t>
            </a:r>
            <a:br>
              <a:rPr lang="ga" sz="550" kern="0" dirty="0">
                <a:solidFill>
                  <a:srgbClr val="000000"/>
                </a:solidFill>
                <a:latin typeface="Canva Sans Bold"/>
              </a:rPr>
            </a:br>
            <a:r>
              <a:rPr lang="ga" sz="550" kern="0" dirty="0">
                <a:solidFill>
                  <a:srgbClr val="000000"/>
                </a:solidFill>
                <a:latin typeface="Canva Sans Bold"/>
              </a:rPr>
              <a:t>a leanas:</a:t>
            </a:r>
          </a:p>
          <a:p>
            <a:pPr algn="ctr" rtl="0">
              <a:lnSpc>
                <a:spcPts val="334"/>
              </a:lnSpc>
            </a:pPr>
            <a:endParaRPr lang="en-US" sz="550" kern="0" dirty="0">
              <a:solidFill>
                <a:srgbClr val="000000"/>
              </a:solidFill>
              <a:latin typeface="Canva Sans Bold"/>
            </a:endParaRPr>
          </a:p>
          <a:p>
            <a:pPr marL="158479" lvl="1" indent="-79240" rtl="0">
              <a:lnSpc>
                <a:spcPts val="734"/>
              </a:lnSpc>
              <a:buFont typeface="Arial"/>
              <a:buChar char="•"/>
            </a:pPr>
            <a:r>
              <a:rPr lang="ga" sz="550" kern="0" dirty="0">
                <a:solidFill>
                  <a:srgbClr val="000000"/>
                </a:solidFill>
                <a:latin typeface="Canva Sans Bold"/>
                <a:ea typeface="Canva Sans Bold"/>
              </a:rPr>
              <a:t>Tá do theocht 37.5°C </a:t>
            </a:r>
            <a:br>
              <a:rPr lang="ga" sz="550" kern="0" dirty="0">
                <a:solidFill>
                  <a:srgbClr val="000000"/>
                </a:solidFill>
                <a:latin typeface="Canva Sans Bold"/>
                <a:ea typeface="Canva Sans Bold"/>
              </a:rPr>
            </a:br>
            <a:r>
              <a:rPr lang="ga" sz="550" kern="0" dirty="0">
                <a:solidFill>
                  <a:srgbClr val="000000"/>
                </a:solidFill>
                <a:latin typeface="Canva Sans Bold"/>
                <a:ea typeface="Canva Sans Bold"/>
              </a:rPr>
              <a:t>nó os a chionn, nó </a:t>
            </a:r>
            <a:br>
              <a:rPr lang="ga" sz="550" kern="0" dirty="0">
                <a:solidFill>
                  <a:srgbClr val="000000"/>
                </a:solidFill>
                <a:latin typeface="Canva Sans Bold"/>
                <a:ea typeface="Canva Sans Bold"/>
              </a:rPr>
            </a:br>
            <a:r>
              <a:rPr lang="ga" sz="550" kern="0" dirty="0">
                <a:solidFill>
                  <a:srgbClr val="000000"/>
                </a:solidFill>
                <a:latin typeface="Canva Sans Bold"/>
                <a:ea typeface="Canva Sans Bold"/>
              </a:rPr>
              <a:t>faoi 36°C.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70966" y="276266"/>
            <a:ext cx="1058468" cy="1552534"/>
            <a:chOff x="0" y="0"/>
            <a:chExt cx="1411290" cy="2070046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411290" cy="2070046"/>
              <a:chOff x="0" y="0"/>
              <a:chExt cx="1568100" cy="230005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568100" cy="2300051"/>
              </a:xfrm>
              <a:custGeom>
                <a:avLst/>
                <a:gdLst/>
                <a:ahLst/>
                <a:cxnLst/>
                <a:rect l="l" t="t" r="r" b="b"/>
                <a:pathLst>
                  <a:path w="1568100" h="2300051">
                    <a:moveTo>
                      <a:pt x="0" y="0"/>
                    </a:moveTo>
                    <a:lnTo>
                      <a:pt x="1568100" y="0"/>
                    </a:lnTo>
                    <a:lnTo>
                      <a:pt x="1568100" y="2300051"/>
                    </a:lnTo>
                    <a:lnTo>
                      <a:pt x="0" y="2300051"/>
                    </a:lnTo>
                    <a:close/>
                  </a:path>
                </a:pathLst>
              </a:custGeom>
              <a:solidFill>
                <a:srgbClr val="F58B2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568100" cy="2309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419"/>
                  </a:lnSpc>
                </a:pPr>
                <a:endParaRPr kern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792" y="90744"/>
              <a:ext cx="1307706" cy="1962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0">
                <a:lnSpc>
                  <a:spcPts val="734"/>
                </a:lnSpc>
              </a:pPr>
              <a:r>
                <a:rPr lang="ga" sz="550" kern="0" dirty="0">
                  <a:solidFill>
                    <a:srgbClr val="000000"/>
                  </a:solidFill>
                  <a:latin typeface="Canva Sans Bold"/>
                </a:rPr>
                <a:t>Cuir glao ar an mBEOLÍNE SOS má bhíonn ceann ar bith díobh seo a leanas ort:</a:t>
              </a:r>
            </a:p>
            <a:p>
              <a:pPr algn="ctr" rtl="0">
                <a:lnSpc>
                  <a:spcPts val="334"/>
                </a:lnSpc>
              </a:pPr>
              <a:endParaRPr lang="en-US" sz="550" kern="0" dirty="0">
                <a:solidFill>
                  <a:srgbClr val="000000"/>
                </a:solidFill>
                <a:latin typeface="Canva Sans Bold"/>
              </a:endParaRPr>
            </a:p>
            <a:p>
              <a:pPr marL="158479" lvl="1" indent="-79240" rtl="0">
                <a:lnSpc>
                  <a:spcPct val="114000"/>
                </a:lnSpc>
                <a:buFont typeface="Arial"/>
                <a:buChar char="•"/>
              </a:pPr>
              <a:r>
                <a:rPr lang="ga" sz="550" kern="0" dirty="0">
                  <a:solidFill>
                    <a:srgbClr val="000000"/>
                  </a:solidFill>
                  <a:latin typeface="Canva Sans Bold"/>
                </a:rPr>
                <a:t>Pian nua </a:t>
              </a:r>
            </a:p>
            <a:p>
              <a:pPr marL="158479" lvl="1" indent="-79240" rtl="0">
                <a:lnSpc>
                  <a:spcPct val="114000"/>
                </a:lnSpc>
                <a:spcBef>
                  <a:spcPts val="150"/>
                </a:spcBef>
                <a:buFont typeface="Arial"/>
                <a:buChar char="•"/>
              </a:pPr>
              <a:r>
                <a:rPr lang="ga" sz="550" kern="0" dirty="0">
                  <a:solidFill>
                    <a:srgbClr val="000000"/>
                  </a:solidFill>
                  <a:latin typeface="Canva Sans Bold"/>
                </a:rPr>
                <a:t>Crith teasa agus fuachta</a:t>
              </a:r>
            </a:p>
            <a:p>
              <a:pPr marL="158479" lvl="1" indent="-79240" rtl="0">
                <a:lnSpc>
                  <a:spcPct val="114000"/>
                </a:lnSpc>
                <a:spcBef>
                  <a:spcPts val="150"/>
                </a:spcBef>
                <a:buFont typeface="Arial"/>
                <a:buChar char="•"/>
              </a:pPr>
              <a:r>
                <a:rPr lang="ga" sz="550" kern="0" dirty="0">
                  <a:solidFill>
                    <a:srgbClr val="000000"/>
                  </a:solidFill>
                  <a:latin typeface="Canva Sans Bold"/>
                </a:rPr>
                <a:t>Cur amach</a:t>
              </a:r>
            </a:p>
            <a:p>
              <a:pPr marL="158479" lvl="1" indent="-79240" rtl="0">
                <a:lnSpc>
                  <a:spcPct val="114000"/>
                </a:lnSpc>
                <a:spcBef>
                  <a:spcPts val="150"/>
                </a:spcBef>
                <a:buFont typeface="Arial"/>
                <a:buChar char="•"/>
              </a:pPr>
              <a:r>
                <a:rPr lang="ga" sz="550" kern="0" dirty="0">
                  <a:solidFill>
                    <a:srgbClr val="000000"/>
                  </a:solidFill>
                  <a:latin typeface="Canva Sans Bold"/>
                </a:rPr>
                <a:t>Buinneach</a:t>
              </a:r>
            </a:p>
            <a:p>
              <a:pPr marL="158479" lvl="1" indent="-79240" rtl="0">
                <a:lnSpc>
                  <a:spcPct val="114000"/>
                </a:lnSpc>
                <a:spcBef>
                  <a:spcPts val="150"/>
                </a:spcBef>
                <a:buFont typeface="Arial"/>
                <a:buChar char="•"/>
              </a:pPr>
              <a:r>
                <a:rPr lang="ga" sz="550" kern="0" dirty="0">
                  <a:solidFill>
                    <a:srgbClr val="000000"/>
                  </a:solidFill>
                  <a:latin typeface="Canva Sans Bold"/>
                </a:rPr>
                <a:t>Cur fola</a:t>
              </a:r>
            </a:p>
            <a:p>
              <a:pPr marL="158479" lvl="1" indent="-79240" rtl="0">
                <a:lnSpc>
                  <a:spcPct val="114000"/>
                </a:lnSpc>
                <a:spcBef>
                  <a:spcPts val="150"/>
                </a:spcBef>
                <a:buFont typeface="Arial"/>
                <a:buChar char="•"/>
              </a:pPr>
              <a:r>
                <a:rPr lang="ga" sz="550" kern="0" dirty="0">
                  <a:solidFill>
                    <a:srgbClr val="000000"/>
                  </a:solidFill>
                  <a:latin typeface="Canva Sans Bold"/>
                </a:rPr>
                <a:t>Géaga ata</a:t>
              </a:r>
            </a:p>
            <a:p>
              <a:pPr marL="158479" lvl="1" indent="-79240" rtl="0">
                <a:lnSpc>
                  <a:spcPct val="114000"/>
                </a:lnSpc>
                <a:spcBef>
                  <a:spcPts val="150"/>
                </a:spcBef>
                <a:buFont typeface="Arial"/>
                <a:buChar char="•"/>
              </a:pPr>
              <a:r>
                <a:rPr lang="ga" sz="550" kern="0" dirty="0">
                  <a:solidFill>
                    <a:srgbClr val="000000"/>
                  </a:solidFill>
                  <a:latin typeface="Canva Sans Bold"/>
                </a:rPr>
                <a:t>Béal tinn</a:t>
              </a:r>
            </a:p>
            <a:p>
              <a:pPr marL="158479" lvl="1" indent="-79240" rtl="0">
                <a:lnSpc>
                  <a:spcPct val="114000"/>
                </a:lnSpc>
                <a:spcBef>
                  <a:spcPts val="150"/>
                </a:spcBef>
                <a:buFont typeface="Arial"/>
                <a:buChar char="•"/>
              </a:pPr>
              <a:r>
                <a:rPr lang="ga" sz="550" kern="0" dirty="0">
                  <a:solidFill>
                    <a:srgbClr val="000000"/>
                  </a:solidFill>
                  <a:latin typeface="Canva Sans Bold"/>
                </a:rPr>
                <a:t>Athruithe nó gríos ar </a:t>
              </a:r>
              <a:br>
                <a:rPr lang="ga" sz="550" kern="0" dirty="0">
                  <a:solidFill>
                    <a:srgbClr val="000000"/>
                  </a:solidFill>
                  <a:latin typeface="Canva Sans Bold"/>
                </a:rPr>
              </a:br>
              <a:r>
                <a:rPr lang="ga" sz="550" kern="0" dirty="0">
                  <a:solidFill>
                    <a:srgbClr val="000000"/>
                  </a:solidFill>
                  <a:latin typeface="Canva Sans Bold"/>
                </a:rPr>
                <a:t>an gcraiceann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2374" y="276266"/>
            <a:ext cx="1054290" cy="1552534"/>
            <a:chOff x="0" y="0"/>
            <a:chExt cx="1561911" cy="230005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61911" cy="2300051"/>
            </a:xfrm>
            <a:custGeom>
              <a:avLst/>
              <a:gdLst/>
              <a:ahLst/>
              <a:cxnLst/>
              <a:rect l="l" t="t" r="r" b="b"/>
              <a:pathLst>
                <a:path w="1561911" h="2300051">
                  <a:moveTo>
                    <a:pt x="0" y="0"/>
                  </a:moveTo>
                  <a:lnTo>
                    <a:pt x="1561911" y="0"/>
                  </a:lnTo>
                  <a:lnTo>
                    <a:pt x="1561911" y="2300051"/>
                  </a:lnTo>
                  <a:lnTo>
                    <a:pt x="0" y="2300051"/>
                  </a:lnTo>
                  <a:close/>
                </a:path>
              </a:pathLst>
            </a:custGeom>
            <a:solidFill>
              <a:srgbClr val="60C44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1561911" cy="2309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419"/>
                </a:lnSpc>
              </a:pPr>
              <a:endParaRPr kern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9774" y="343996"/>
            <a:ext cx="980780" cy="127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734"/>
              </a:lnSpc>
            </a:pPr>
            <a:r>
              <a:rPr lang="ga" sz="550" kern="0" spc="-20" dirty="0">
                <a:solidFill>
                  <a:srgbClr val="000000"/>
                </a:solidFill>
                <a:latin typeface="Canva Sans Bold"/>
              </a:rPr>
              <a:t>Cuir glao ar an mBEOLÍNE SOS:</a:t>
            </a:r>
          </a:p>
          <a:p>
            <a:pPr algn="ctr" rtl="0">
              <a:lnSpc>
                <a:spcPts val="334"/>
              </a:lnSpc>
            </a:pPr>
            <a:endParaRPr lang="en-US" sz="600" kern="0" dirty="0">
              <a:solidFill>
                <a:srgbClr val="000000"/>
              </a:solidFill>
              <a:latin typeface="Canva Sans Bold"/>
            </a:endParaRPr>
          </a:p>
          <a:p>
            <a:pPr algn="ctr" rtl="0">
              <a:lnSpc>
                <a:spcPts val="334"/>
              </a:lnSpc>
            </a:pPr>
            <a:endParaRPr lang="en-US" sz="600" kern="0" dirty="0">
              <a:solidFill>
                <a:srgbClr val="000000"/>
              </a:solidFill>
              <a:latin typeface="Canva Sans Bold"/>
            </a:endParaRPr>
          </a:p>
          <a:p>
            <a:pPr algn="ctr" rtl="0">
              <a:lnSpc>
                <a:spcPts val="334"/>
              </a:lnSpc>
            </a:pPr>
            <a:endParaRPr lang="en-US" sz="600" kern="0" dirty="0">
              <a:solidFill>
                <a:srgbClr val="000000"/>
              </a:solidFill>
              <a:latin typeface="Canva Sans Bold"/>
            </a:endParaRPr>
          </a:p>
          <a:p>
            <a:pPr algn="ctr" rtl="0">
              <a:lnSpc>
                <a:spcPts val="334"/>
              </a:lnSpc>
            </a:pPr>
            <a:endParaRPr lang="en-US" sz="600" kern="0" dirty="0">
              <a:solidFill>
                <a:srgbClr val="000000"/>
              </a:solidFill>
              <a:latin typeface="Canva Sans Bold"/>
            </a:endParaRPr>
          </a:p>
          <a:p>
            <a:pPr marL="158479" lvl="1" indent="-79240" rtl="0">
              <a:lnSpc>
                <a:spcPts val="734"/>
              </a:lnSpc>
              <a:buFont typeface="Arial"/>
              <a:buChar char="•"/>
            </a:pPr>
            <a:r>
              <a:rPr lang="ga" sz="550" kern="0" dirty="0">
                <a:solidFill>
                  <a:srgbClr val="000000"/>
                </a:solidFill>
                <a:latin typeface="Canva Sans Bold"/>
              </a:rPr>
              <a:t>Chun comhairle a fháil faoi shiomptóim ar bith atá ort: </a:t>
            </a:r>
          </a:p>
          <a:p>
            <a:pPr rtl="0">
              <a:lnSpc>
                <a:spcPts val="734"/>
              </a:lnSpc>
            </a:pPr>
            <a:endParaRPr lang="en-US" sz="550" kern="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734"/>
              </a:lnSpc>
            </a:pPr>
            <a:endParaRPr lang="en-US" sz="550" kern="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734"/>
              </a:lnSpc>
            </a:pPr>
            <a:endParaRPr lang="en-US" sz="550" kern="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734"/>
              </a:lnSpc>
            </a:pPr>
            <a:endParaRPr lang="en-US" sz="550" kern="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334"/>
              </a:lnSpc>
            </a:pPr>
            <a:endParaRPr lang="en-US" sz="550" kern="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334"/>
              </a:lnSpc>
            </a:pPr>
            <a:endParaRPr lang="en-US" sz="550" kern="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334"/>
              </a:lnSpc>
            </a:pPr>
            <a:endParaRPr lang="en-US" sz="550" kern="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334"/>
              </a:lnSpc>
            </a:pPr>
            <a:endParaRPr lang="en-US" sz="550" kern="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334"/>
              </a:lnSpc>
            </a:pPr>
            <a:endParaRPr lang="en-US" sz="550" kern="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334"/>
              </a:lnSpc>
            </a:pPr>
            <a:endParaRPr lang="en-US" sz="550" kern="0" dirty="0">
              <a:solidFill>
                <a:srgbClr val="000000"/>
              </a:solidFill>
              <a:latin typeface="Canva Sans Bold"/>
            </a:endParaRPr>
          </a:p>
          <a:p>
            <a:pPr algn="ctr" rtl="0">
              <a:lnSpc>
                <a:spcPts val="734"/>
              </a:lnSpc>
            </a:pPr>
            <a:r>
              <a:rPr lang="ga" sz="550" kern="0" dirty="0">
                <a:solidFill>
                  <a:srgbClr val="FFFFFF"/>
                </a:solidFill>
                <a:latin typeface="Canva Sans Bold"/>
              </a:rPr>
              <a:t>Ní bhaineann an tseirbhís seo le coinní, scanadh, oidis.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194</Words>
  <Application>Microsoft Office PowerPoint</Application>
  <PresentationFormat>Custom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Canva Sans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Alert:</dc:title>
  <dc:creator>Ellen Stafford</dc:creator>
  <cp:lastModifiedBy>Maria Gillespie1</cp:lastModifiedBy>
  <cp:revision>29</cp:revision>
  <dcterms:created xsi:type="dcterms:W3CDTF">2006-08-16T00:00:00Z</dcterms:created>
  <dcterms:modified xsi:type="dcterms:W3CDTF">2024-08-29T18:24:51Z</dcterms:modified>
  <dc:identifier>DAF6DF9vI60</dc:identifier>
</cp:coreProperties>
</file>